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38"/>
  </p:notesMasterIdLst>
  <p:sldIdLst>
    <p:sldId id="256" r:id="rId2"/>
    <p:sldId id="257" r:id="rId3"/>
    <p:sldId id="262" r:id="rId4"/>
    <p:sldId id="290" r:id="rId5"/>
    <p:sldId id="258" r:id="rId6"/>
    <p:sldId id="259" r:id="rId7"/>
    <p:sldId id="260" r:id="rId8"/>
    <p:sldId id="278" r:id="rId9"/>
    <p:sldId id="263" r:id="rId10"/>
    <p:sldId id="264" r:id="rId11"/>
    <p:sldId id="265" r:id="rId12"/>
    <p:sldId id="288" r:id="rId13"/>
    <p:sldId id="289" r:id="rId14"/>
    <p:sldId id="261" r:id="rId15"/>
    <p:sldId id="266" r:id="rId16"/>
    <p:sldId id="267" r:id="rId17"/>
    <p:sldId id="299" r:id="rId18"/>
    <p:sldId id="272" r:id="rId19"/>
    <p:sldId id="274" r:id="rId20"/>
    <p:sldId id="275" r:id="rId21"/>
    <p:sldId id="286" r:id="rId22"/>
    <p:sldId id="283" r:id="rId23"/>
    <p:sldId id="277" r:id="rId24"/>
    <p:sldId id="294" r:id="rId25"/>
    <p:sldId id="276" r:id="rId26"/>
    <p:sldId id="302" r:id="rId27"/>
    <p:sldId id="303" r:id="rId28"/>
    <p:sldId id="304" r:id="rId29"/>
    <p:sldId id="305" r:id="rId30"/>
    <p:sldId id="306" r:id="rId31"/>
    <p:sldId id="307" r:id="rId32"/>
    <p:sldId id="282" r:id="rId33"/>
    <p:sldId id="284" r:id="rId34"/>
    <p:sldId id="287" r:id="rId35"/>
    <p:sldId id="297" r:id="rId36"/>
    <p:sldId id="291" r:id="rId3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84012"/>
  </p:normalViewPr>
  <p:slideViewPr>
    <p:cSldViewPr snapToGrid="0" snapToObjects="1">
      <p:cViewPr varScale="1">
        <p:scale>
          <a:sx n="90" d="100"/>
          <a:sy n="90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E30D7-E529-424D-8474-BFECEC5026F2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FE954-C834-734F-A5D8-51A487CE965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3336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424-2818/6/4/665/htm#fig_body_display_diversity-06-00665-f001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Schematic presentation of a genotype-by-sequencing application for genetic diversity analysis. Five components are illustrated.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E954-C834-734F-A5D8-51A487CE9653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302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 chart of the genetic diversity-focused genotyping-by-sequencing 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-GBS) protocol.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-GBS protocol consists of five major parts and many steps. Each part (filled box) relates back to the components in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Figure 1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Arranged in columns beneath each part are the ordered major steps in outlined boxes of the same colour. Bracketed terms refer to specific equipment, reagents, kits or software used.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E954-C834-734F-A5D8-51A487CE9653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253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basic feature of standard population-based case-control association studies is that all samples are unrelated (i.e., the maximum relatedness between any pair of individuals is less than that of a second-degree relative). 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E954-C834-734F-A5D8-51A487CE9653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7931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F8AE-3FBA-9941-AA10-CFBDEB68E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603D9-3DCC-AB40-AC2B-8D4EF88C5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0BE39-23B1-E744-80AD-368CFEB2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C6FDC-EF32-964C-957A-1141E7C6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28B8F-D50B-F54A-B958-19E0198B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1282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F5E2-EEDB-C740-A237-3CC96E5C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DCA-79F4-5349-95EB-7D840EB3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3F2C-2234-134D-B06C-37DFC5F3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6E3E4-1BC9-6545-A0E5-30252672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1FCB-93A1-D543-AB6C-8F729F22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9134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866655-DCB0-3E4E-93D5-3825E35A4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B8473-B5CE-D049-9899-CD558A6A3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DA04-67FF-CE42-BD14-6AEA13C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F4F44-9187-1D48-85FB-12FC56BF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03AF9-2E26-6647-B45B-E4DDFB1F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44703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AF03-C732-8F40-844C-23EBA6AD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83F81-5F19-1C4B-AE74-529A8A1C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853C0-6DD4-674E-8511-6A6EBEF9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A9A0E-761C-A946-B7F2-AFA0B76D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35C2F-BB34-2248-BC89-C49A9584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2448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C520-F7BF-4E4A-BD7A-AE5F9F12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B5896-9B2F-734D-AB84-1B96C46A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A223-3449-C54A-8C8F-9E71936B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E7AAC-69B4-5545-9FB1-48CC8B4C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AD7-C210-FA41-A98F-4C20A0FE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10529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93CC-7489-7243-B20C-639665E2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FE8B-F5FF-5548-9639-78684E9B7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7E7EB-2D31-CA41-9B74-67A6D9BCF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F2373-7ED3-A04B-870D-31EBAF91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87F4E-52F5-6F4F-A789-AA857B40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69A55-941D-CF46-A380-F3C5CEA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174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D3FB-3076-A042-AED9-F863547F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71CA8-7A47-E847-9265-178974D6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18167-AD59-9140-BA1F-B7ABDE2A0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D087E-A440-5D40-8D54-E023A500B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4E2C0-F61E-D246-BE1A-9FCF5F80F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5BA913-0006-1343-AB27-A2F00D76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8DFCA-021A-6E4C-A6D7-28CBAB76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560055-678D-184C-818B-354F1DA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0327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0850-4C9B-154B-B92A-DD539CD7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1B832-8690-F940-BD54-8B954277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6EB57-4F0B-254E-A3B4-640F2A5E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25F09-920E-694D-A691-CB60C4DF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6765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65F40-54B7-BD47-BECB-1DB45ABC8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B150D-03AA-0F46-AC97-C1DAAEF5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A78BE-9537-E44A-9439-52C596AA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62050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5702-6FE5-3E48-B05D-CBC480AC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FF928-55B0-9242-A730-3A0F58CBE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055AF-5762-A045-8692-8D869FAAA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C0969-3ACA-C242-995D-9C5F81AA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17529-A516-614C-9F91-BCFF77AC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F1B8E-6D8F-D049-9562-07B6D559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3106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D20E-A455-0143-BDCE-DA1D480D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8D385D-8749-B646-85AB-3501CBB4A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DBACE-FE4E-CD45-B99F-402B7B394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01FAF-C1F8-654D-86FF-5CF0A7BA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E61EB-DE63-6443-B607-21A147E8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E3635-D70C-BF4F-B9EF-41A6D76A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4706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66A8E-5BA8-124D-85A1-613D54F2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D4BB2-8186-6246-BA2C-E5FA2C3FF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DF2C9-FF0C-3747-AD0C-17AD306F7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5A9E1-B506-C241-853B-46E906D94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673C2-695C-1847-B6E1-2077866A2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5936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F2k2Gw2NGMdCLOgfOTfXwpp6rFI9MYf7kCjIt1XgsJk/edit?usp=shar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izabelcavassim@gmail.com" TargetMode="External"/><Relationship Id="rId2" Type="http://schemas.openxmlformats.org/officeDocument/2006/relationships/hyperlink" Target="https://github.com/izabelcavassim/Analyses_of_genome_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zabelcavassim/Analyses_of_genome_data/tree/main/Assignment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8E80-D785-ED41-910A-6F09F50F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801" y="868362"/>
            <a:ext cx="7310437" cy="2387600"/>
          </a:xfrm>
        </p:spPr>
        <p:txBody>
          <a:bodyPr/>
          <a:lstStyle/>
          <a:p>
            <a:r>
              <a:rPr lang="en-DK" b="1" dirty="0"/>
              <a:t>Analyses of genome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4633D-A9B7-A64B-BC3D-476A0CBED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3725" y="3602039"/>
            <a:ext cx="4252912" cy="1655762"/>
          </a:xfrm>
        </p:spPr>
        <p:txBody>
          <a:bodyPr/>
          <a:lstStyle/>
          <a:p>
            <a:r>
              <a:rPr lang="en-DK" dirty="0"/>
              <a:t>Maria Izabel Cavassim Alves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9AC47-91A9-8C48-8E7A-BF76018A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03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06156-771C-6F46-878E-4273480B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6" y="4953964"/>
            <a:ext cx="2795308" cy="1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1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1CEA-8E0D-4E46-826C-76BA9665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325"/>
            <a:ext cx="11472863" cy="1325563"/>
          </a:xfrm>
        </p:spPr>
        <p:txBody>
          <a:bodyPr>
            <a:normAutofit/>
          </a:bodyPr>
          <a:lstStyle/>
          <a:p>
            <a:r>
              <a:rPr lang="en-DK" sz="3200" b="1" dirty="0"/>
              <a:t>Genome data beyond human sequences is growing!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09C4-61E6-AF47-B52E-8E7B0680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00088"/>
            <a:ext cx="10378019" cy="6157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CA083-EC14-0F46-ABC0-C9F737719568}"/>
              </a:ext>
            </a:extLst>
          </p:cNvPr>
          <p:cNvSpPr txBox="1"/>
          <p:nvPr/>
        </p:nvSpPr>
        <p:spPr>
          <a:xfrm>
            <a:off x="0" y="6488668"/>
            <a:ext cx="21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Stephens et al.,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63D01-BAE7-5A40-B0C2-2C633893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45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EDED-4ADF-BE43-A67A-814BEAA2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38" y="-285750"/>
            <a:ext cx="11701463" cy="1325563"/>
          </a:xfrm>
        </p:spPr>
        <p:txBody>
          <a:bodyPr>
            <a:normAutofit/>
          </a:bodyPr>
          <a:lstStyle/>
          <a:p>
            <a:r>
              <a:rPr lang="en-DK" sz="3200" b="1" dirty="0"/>
              <a:t>Sequencing is becoming cheaper and cheaper!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64C52-A7BF-8242-92CD-BE3D5A9E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711200"/>
            <a:ext cx="10223500" cy="614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AB1B3-9798-C942-A146-FA6EA88EA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5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D256-DDCE-C14D-AAF5-6085663E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069"/>
            <a:ext cx="10515600" cy="1325563"/>
          </a:xfrm>
        </p:spPr>
        <p:txBody>
          <a:bodyPr/>
          <a:lstStyle/>
          <a:p>
            <a:r>
              <a:rPr lang="en-DK" dirty="0"/>
              <a:t>How is the SNP data generated?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0BF17-EA1A-4C4B-B2E7-8C752001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33" y="950594"/>
            <a:ext cx="8193534" cy="5564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23E06-FB52-3149-BCE6-8C2D5FB27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32816-565D-7A4B-9A95-51E1DAA23CA8}"/>
              </a:ext>
            </a:extLst>
          </p:cNvPr>
          <p:cNvSpPr txBox="1"/>
          <p:nvPr/>
        </p:nvSpPr>
        <p:spPr>
          <a:xfrm>
            <a:off x="0" y="6330434"/>
            <a:ext cx="210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Peterson et al., 2014</a:t>
            </a:r>
          </a:p>
        </p:txBody>
      </p:sp>
    </p:spTree>
    <p:extLst>
      <p:ext uri="{BB962C8B-B14F-4D97-AF65-F5344CB8AC3E}">
        <p14:creationId xmlns:p14="http://schemas.microsoft.com/office/powerpoint/2010/main" val="238710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A1A7C1-BF36-A544-B40E-8CFEE5147C47}"/>
              </a:ext>
            </a:extLst>
          </p:cNvPr>
          <p:cNvSpPr txBox="1">
            <a:spLocks/>
          </p:cNvSpPr>
          <p:nvPr/>
        </p:nvSpPr>
        <p:spPr>
          <a:xfrm>
            <a:off x="0" y="-320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/>
              <a:t>How is the SNP data generated?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23E06-B759-A246-AE74-6E69ACD7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0E349-442F-3E43-843F-BBFE86A2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3" y="870352"/>
            <a:ext cx="8818414" cy="5986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457152-32A7-EC4F-A5AE-446BE21EA7C6}"/>
              </a:ext>
            </a:extLst>
          </p:cNvPr>
          <p:cNvSpPr txBox="1"/>
          <p:nvPr/>
        </p:nvSpPr>
        <p:spPr>
          <a:xfrm>
            <a:off x="9608653" y="6359009"/>
            <a:ext cx="210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Peterson et al., 2014</a:t>
            </a:r>
          </a:p>
        </p:txBody>
      </p:sp>
    </p:spTree>
    <p:extLst>
      <p:ext uri="{BB962C8B-B14F-4D97-AF65-F5344CB8AC3E}">
        <p14:creationId xmlns:p14="http://schemas.microsoft.com/office/powerpoint/2010/main" val="1230640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F58-1207-6E4C-9357-2811D99B9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4962"/>
            <a:ext cx="10515600" cy="1325563"/>
          </a:xfrm>
        </p:spPr>
        <p:txBody>
          <a:bodyPr/>
          <a:lstStyle/>
          <a:p>
            <a:r>
              <a:rPr lang="en-DK" dirty="0"/>
              <a:t>Genome (Human)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B27FA-4547-BF40-80EA-76A9781D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0" y="1192192"/>
            <a:ext cx="8878279" cy="5186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9FC91-E391-FA41-AC9A-1492FE87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FFE0-A274-6C41-B75F-93616656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5013"/>
          </a:xfrm>
        </p:spPr>
        <p:txBody>
          <a:bodyPr>
            <a:normAutofit/>
          </a:bodyPr>
          <a:lstStyle/>
          <a:p>
            <a:r>
              <a:rPr lang="en-DK" sz="3200" b="1" dirty="0"/>
              <a:t>What can we do with a reference genome?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F3843-3099-3D48-88C3-06DE0F0FA51E}"/>
              </a:ext>
            </a:extLst>
          </p:cNvPr>
          <p:cNvSpPr txBox="1"/>
          <p:nvPr/>
        </p:nvSpPr>
        <p:spPr>
          <a:xfrm>
            <a:off x="0" y="957262"/>
            <a:ext cx="873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We can identify mutations, specifically we can identify </a:t>
            </a:r>
            <a:r>
              <a:rPr lang="en-DK" b="1" dirty="0"/>
              <a:t>Single Nucleotide Polymorphisms</a:t>
            </a:r>
            <a:r>
              <a:rPr lang="en-DK" dirty="0"/>
              <a:t>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AC7A0-58AF-7945-B011-9CD5DF6F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" y="1141928"/>
            <a:ext cx="8888413" cy="6034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40913-FC0B-454C-88D7-81643FEDFD08}"/>
              </a:ext>
            </a:extLst>
          </p:cNvPr>
          <p:cNvSpPr txBox="1"/>
          <p:nvPr/>
        </p:nvSpPr>
        <p:spPr>
          <a:xfrm>
            <a:off x="8570003" y="3059668"/>
            <a:ext cx="19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Reference genome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41148-41F2-964B-8265-77260872A249}"/>
              </a:ext>
            </a:extLst>
          </p:cNvPr>
          <p:cNvSpPr txBox="1"/>
          <p:nvPr/>
        </p:nvSpPr>
        <p:spPr>
          <a:xfrm>
            <a:off x="8570003" y="5531406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Your genome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ED6D1-3CE3-1745-9921-5E1DF6C6DDA4}"/>
              </a:ext>
            </a:extLst>
          </p:cNvPr>
          <p:cNvSpPr txBox="1"/>
          <p:nvPr/>
        </p:nvSpPr>
        <p:spPr>
          <a:xfrm>
            <a:off x="6820053" y="4158981"/>
            <a:ext cx="20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One single mutation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BB5E7-06B1-734D-AC40-8396C182B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/>
              <a:t>What can we learn from SNPs? </a:t>
            </a:r>
            <a:r>
              <a:rPr lang="en-DK" b="1" dirty="0"/>
              <a:t>A lot!!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7D361-6D81-744C-A83D-3C401A5A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553243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4F0083-2A10-374F-A281-8AB89EFB6A7D}"/>
              </a:ext>
            </a:extLst>
          </p:cNvPr>
          <p:cNvSpPr/>
          <p:nvPr/>
        </p:nvSpPr>
        <p:spPr>
          <a:xfrm>
            <a:off x="3586524" y="1780774"/>
            <a:ext cx="3045769" cy="15938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D68D2-39CC-EC4F-82EC-FD3E1764760D}"/>
              </a:ext>
            </a:extLst>
          </p:cNvPr>
          <p:cNvSpPr/>
          <p:nvPr/>
        </p:nvSpPr>
        <p:spPr>
          <a:xfrm>
            <a:off x="9977377" y="5428068"/>
            <a:ext cx="659757" cy="208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AD013-D665-F549-B387-B915666B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8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720C-C944-DF41-A832-34A616E1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Let’s make this question interactive!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D7F90-08FB-F74B-9064-66168E51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https://docs.google.com/document/d/1F2k2Gw2NGMdCLOgfOTfXwpp6rFI9MYf7kCjIt1XgsJk/edit?usp=sharing</a:t>
            </a:r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4019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/>
              <a:t>What can we learn from this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Are there related individuals in the sample?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D86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9EDFC-4D56-274F-94E8-6CD359AB1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" t="25396" r="27148" b="12386"/>
          <a:stretch/>
        </p:blipFill>
        <p:spPr>
          <a:xfrm>
            <a:off x="1814512" y="3493519"/>
            <a:ext cx="2683668" cy="2514591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0617B-B21F-9549-A93F-355A84378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41" y="2951173"/>
            <a:ext cx="547033" cy="1465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FE0F8-87F3-0F45-B15D-8BC1BD282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023" y="5293014"/>
            <a:ext cx="436468" cy="930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D5552-277B-AA4B-802B-002215026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311" y="4365686"/>
            <a:ext cx="778956" cy="870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BC5-3C5A-D941-B266-9B6A65A50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507" y="1975621"/>
            <a:ext cx="547033" cy="1465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C25C1-1493-D647-84BD-5B6199E66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044" y="2500832"/>
            <a:ext cx="778956" cy="870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40602-80FD-9547-AC73-79326188D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374" y="2420216"/>
            <a:ext cx="436468" cy="930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4D7C2-3C0E-0C4F-9ABD-0AA520494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21" y="2041030"/>
            <a:ext cx="5778754" cy="42245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5D0584-B0F8-4C40-BF20-118277F7FA76}"/>
              </a:ext>
            </a:extLst>
          </p:cNvPr>
          <p:cNvSpPr txBox="1"/>
          <p:nvPr/>
        </p:nvSpPr>
        <p:spPr>
          <a:xfrm>
            <a:off x="9084794" y="6265536"/>
            <a:ext cx="21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Cavassim et al.,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E4AE6E-0B32-AF4C-AAD0-746BF67A4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166908-AE6F-D049-9BF9-61F98C269B18}"/>
              </a:ext>
            </a:extLst>
          </p:cNvPr>
          <p:cNvSpPr/>
          <p:nvPr/>
        </p:nvSpPr>
        <p:spPr>
          <a:xfrm>
            <a:off x="345279" y="6161551"/>
            <a:ext cx="6952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effectLst/>
                <a:latin typeface="Times" pitchFamily="2" charset="0"/>
              </a:rPr>
              <a:t>Relatedness among individuals can be computed based on the average proportion of alleles shared in common at genotyped SNPs </a:t>
            </a:r>
          </a:p>
        </p:txBody>
      </p:sp>
    </p:spTree>
    <p:extLst>
      <p:ext uri="{BB962C8B-B14F-4D97-AF65-F5344CB8AC3E}">
        <p14:creationId xmlns:p14="http://schemas.microsoft.com/office/powerpoint/2010/main" val="60397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/>
              <a:t>What can we learn from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What is an individual ancestry?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26B0-5715-F645-9EEA-F0B2FCCA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307" y="2025021"/>
            <a:ext cx="8654405" cy="4832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4C050-E1FF-6F45-AF07-7ED6910A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2F13-2BEE-914A-A3FB-7F149DE0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75EAC-387A-2F43-BF4F-F8F3A4B2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dirty="0"/>
              <a:t>At the end of this workshop, you will be able to:</a:t>
            </a:r>
          </a:p>
          <a:p>
            <a:pPr lvl="1" fontAlgn="base"/>
            <a:r>
              <a:rPr lang="en-GB" dirty="0"/>
              <a:t>Describe what a variant calling file (VCF) format is and how to manage those files.</a:t>
            </a:r>
          </a:p>
          <a:p>
            <a:pPr lvl="1" fontAlgn="base"/>
            <a:r>
              <a:rPr lang="en-GB" dirty="0"/>
              <a:t>Conduct quality assessment of a VCF.</a:t>
            </a:r>
          </a:p>
          <a:p>
            <a:pPr lvl="1" fontAlgn="base"/>
            <a:r>
              <a:rPr lang="en-GB" dirty="0"/>
              <a:t>Learn about population structure and how to compute it with PLINK.</a:t>
            </a:r>
          </a:p>
          <a:p>
            <a:pPr lvl="1" fontAlgn="base"/>
            <a:r>
              <a:rPr lang="en-GB" dirty="0"/>
              <a:t>Learn about linkage disequilibrium and how to compute it with PLINK.</a:t>
            </a:r>
          </a:p>
          <a:p>
            <a:pPr lvl="1" fontAlgn="base"/>
            <a:r>
              <a:rPr lang="en-GB" dirty="0"/>
              <a:t>Learn about basic association testing and genome wide association studies (GWAS).</a:t>
            </a:r>
          </a:p>
          <a:p>
            <a:pPr lvl="1" fontAlgn="base"/>
            <a:r>
              <a:rPr lang="en-GB" dirty="0"/>
              <a:t>Learn about copy number variants (CNVs) and how to test for common CNVs across individuals.</a:t>
            </a:r>
          </a:p>
          <a:p>
            <a:pPr lvl="1" fontAlgn="base"/>
            <a:r>
              <a:rPr lang="en-GB" dirty="0"/>
              <a:t>Discuss original literature within the subjects.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ACF9D-DF1F-094E-BC61-CCA07650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1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/>
              <a:t>What can we learn from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What are the mutational patterns in cancer?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4DA89-3892-2948-98F0-746334DF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" y="2970856"/>
            <a:ext cx="9171717" cy="3079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35C41-ED3B-394E-897E-38B13E1A8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/>
              <a:t>What can we learn from this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effectLst/>
                <a:latin typeface="Helvetica" pitchFamily="2" charset="0"/>
              </a:rPr>
              <a:t>Is that C/T SNP associated with a higher risk for a really nasty disease?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D86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73919-CAAC-D241-A52D-3E02B36F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37" y="1863835"/>
            <a:ext cx="76200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16EA3F-8AD1-FF4F-B264-26B9A0E2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D834C-C9AF-3F4A-BEDC-366C1B69798B}"/>
              </a:ext>
            </a:extLst>
          </p:cNvPr>
          <p:cNvSpPr txBox="1"/>
          <p:nvPr/>
        </p:nvSpPr>
        <p:spPr>
          <a:xfrm>
            <a:off x="0" y="4814888"/>
            <a:ext cx="4366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This is also called </a:t>
            </a:r>
            <a:r>
              <a:rPr lang="en-DK" b="1" dirty="0"/>
              <a:t>G</a:t>
            </a:r>
            <a:r>
              <a:rPr lang="en-DK" dirty="0"/>
              <a:t>enome </a:t>
            </a:r>
            <a:r>
              <a:rPr lang="en-DK" b="1" dirty="0"/>
              <a:t>W</a:t>
            </a:r>
            <a:r>
              <a:rPr lang="en-DK" dirty="0"/>
              <a:t>ide </a:t>
            </a:r>
            <a:r>
              <a:rPr lang="en-DK" b="1" dirty="0"/>
              <a:t>A</a:t>
            </a:r>
            <a:r>
              <a:rPr lang="en-DK" dirty="0"/>
              <a:t>ssociation </a:t>
            </a:r>
          </a:p>
          <a:p>
            <a:r>
              <a:rPr lang="en-DK" b="1" dirty="0"/>
              <a:t>S</a:t>
            </a:r>
            <a:r>
              <a:rPr lang="en-DK" dirty="0"/>
              <a:t>tudies (</a:t>
            </a:r>
            <a:r>
              <a:rPr lang="en-DK" b="1" dirty="0"/>
              <a:t>GWAS</a:t>
            </a:r>
            <a:r>
              <a:rPr lang="en-D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9066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67D5-2782-404E-A049-B213B43F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sz="2800" dirty="0"/>
              <a:t>What are the first steps one needs to take once the SNP data is generated?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6A33E-5C73-FA45-B4D5-13120F1D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6" y="629204"/>
            <a:ext cx="6905624" cy="6077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D9B2FD-C596-FA4F-9948-D3592A8A2AA1}"/>
              </a:ext>
            </a:extLst>
          </p:cNvPr>
          <p:cNvSpPr txBox="1"/>
          <p:nvPr/>
        </p:nvSpPr>
        <p:spPr>
          <a:xfrm>
            <a:off x="136455" y="6488668"/>
            <a:ext cx="189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Turner et al., 2011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4B7B0-5052-FE4C-AC3C-D112C61E2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9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55BF-B95B-0B4B-853D-3E109EBF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V</a:t>
            </a:r>
            <a:r>
              <a:rPr lang="en-DK" dirty="0"/>
              <a:t>ariant </a:t>
            </a:r>
            <a:r>
              <a:rPr lang="en-DK" b="1" dirty="0"/>
              <a:t>C</a:t>
            </a:r>
            <a:r>
              <a:rPr lang="en-DK" dirty="0"/>
              <a:t>all </a:t>
            </a:r>
            <a:r>
              <a:rPr lang="en-DK" b="1" dirty="0"/>
              <a:t>F</a:t>
            </a:r>
            <a:r>
              <a:rPr lang="en-DK" dirty="0"/>
              <a:t>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7FD1F-7CDA-A946-B972-E33A1C20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157"/>
            <a:ext cx="12192000" cy="5049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A4CBD6-E660-8F42-9E14-D8B45045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2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F8E687-8E88-5640-AC3F-3378EF4F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73"/>
            <a:ext cx="12192000" cy="50497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227768-9DC1-224E-8280-C929F5362D03}"/>
              </a:ext>
            </a:extLst>
          </p:cNvPr>
          <p:cNvSpPr txBox="1">
            <a:spLocks/>
          </p:cNvSpPr>
          <p:nvPr/>
        </p:nvSpPr>
        <p:spPr>
          <a:xfrm>
            <a:off x="0" y="-1983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VCF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9396D-6168-D942-B98E-800AAFFC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3" y="5512291"/>
            <a:ext cx="10842886" cy="1345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1CDB2-94D8-E344-82BF-2D0CDE61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5DC0-CFA2-C84C-88BE-FEA7B5A4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92" y="365125"/>
            <a:ext cx="10515600" cy="1325563"/>
          </a:xfrm>
        </p:spPr>
        <p:txBody>
          <a:bodyPr/>
          <a:lstStyle/>
          <a:p>
            <a:r>
              <a:rPr lang="en-DK" dirty="0"/>
              <a:t>15 minutes break! </a:t>
            </a:r>
          </a:p>
        </p:txBody>
      </p:sp>
      <p:pic>
        <p:nvPicPr>
          <p:cNvPr id="1026" name="Picture 2" descr="100+ Break Pictures | Download Free Images on Unsplash">
            <a:extLst>
              <a:ext uri="{FF2B5EF4-FFF2-40B4-BE49-F238E27FC236}">
                <a16:creationId xmlns:a16="http://schemas.microsoft.com/office/drawing/2014/main" id="{D157C6C3-8B97-D945-891F-7F05C894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92" y="1690688"/>
            <a:ext cx="6083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27527-57AD-3440-93C9-D575BC74D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0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7EF8-A612-E546-93B4-0F7DF246B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Hardy-Weinberg Equilibrium</a:t>
            </a:r>
            <a:br>
              <a:rPr lang="en-GB" dirty="0">
                <a:effectLst/>
                <a:latin typeface="Helvetica" pitchFamily="2" charset="0"/>
              </a:rPr>
            </a:b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846B-B0B8-6443-BEE1-D8FC240C2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Imagine a genetic variant with two alleles called </a:t>
            </a:r>
            <a:r>
              <a:rPr lang="en-GB" b="1" dirty="0">
                <a:effectLst/>
                <a:latin typeface="Helvetica" pitchFamily="2" charset="0"/>
              </a:rPr>
              <a:t>A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b="1" dirty="0">
                <a:effectLst/>
                <a:latin typeface="Helvetica" pitchFamily="2" charset="0"/>
              </a:rPr>
              <a:t>a</a:t>
            </a:r>
            <a:r>
              <a:rPr lang="en-GB" dirty="0">
                <a:effectLst/>
                <a:latin typeface="Helvetica" pitchFamily="2" charset="0"/>
              </a:rPr>
              <a:t> and assume that there is </a:t>
            </a:r>
            <a:r>
              <a:rPr lang="en-GB" b="1" dirty="0">
                <a:effectLst/>
                <a:latin typeface="Helvetica" pitchFamily="2" charset="0"/>
              </a:rPr>
              <a:t>random mating in the population</a:t>
            </a:r>
            <a:r>
              <a:rPr lang="en-GB" dirty="0">
                <a:effectLst/>
                <a:latin typeface="Helvetica" pitchFamily="2" charset="0"/>
              </a:rPr>
              <a:t>.</a:t>
            </a:r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32EE4-61D7-8A44-981B-DECD789D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1" y="2619375"/>
            <a:ext cx="10452100" cy="387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546BE-D087-5747-9E37-1B98044BF91D}"/>
              </a:ext>
            </a:extLst>
          </p:cNvPr>
          <p:cNvSpPr txBox="1"/>
          <p:nvPr/>
        </p:nvSpPr>
        <p:spPr>
          <a:xfrm>
            <a:off x="8029575" y="6176963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q</a:t>
            </a:r>
            <a:r>
              <a:rPr lang="en-DK" b="1" dirty="0"/>
              <a:t>^2 + p^2 + 2pq = 1 </a:t>
            </a:r>
          </a:p>
        </p:txBody>
      </p:sp>
    </p:spTree>
    <p:extLst>
      <p:ext uri="{BB962C8B-B14F-4D97-AF65-F5344CB8AC3E}">
        <p14:creationId xmlns:p14="http://schemas.microsoft.com/office/powerpoint/2010/main" val="2124674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7CF9-970D-2D45-9C1E-51ECA33E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Deviations from Hardy-Weinberg 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AA0AE-3BB2-BB41-8496-F054AFF24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dirty="0"/>
              <a:t>Can be a result of multiple factors:</a:t>
            </a:r>
          </a:p>
          <a:p>
            <a:r>
              <a:rPr lang="en-DK" dirty="0"/>
              <a:t>Migration</a:t>
            </a:r>
          </a:p>
          <a:p>
            <a:r>
              <a:rPr lang="en-DK" dirty="0"/>
              <a:t>Selection</a:t>
            </a:r>
          </a:p>
          <a:p>
            <a:r>
              <a:rPr lang="en-DK" dirty="0"/>
              <a:t>Mutation</a:t>
            </a:r>
          </a:p>
          <a:p>
            <a:r>
              <a:rPr lang="en-DK" dirty="0"/>
              <a:t>Non-random mating</a:t>
            </a:r>
          </a:p>
          <a:p>
            <a:r>
              <a:rPr lang="en-GB" dirty="0"/>
              <a:t>A large deviation from Hardy-Weinberg Equilibrium could also be </a:t>
            </a:r>
            <a:r>
              <a:rPr lang="en-GB" dirty="0">
                <a:solidFill>
                  <a:srgbClr val="FF0000"/>
                </a:solidFill>
              </a:rPr>
              <a:t>driven by bad data quality</a:t>
            </a:r>
            <a:r>
              <a:rPr lang="en-GB" dirty="0"/>
              <a:t>.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7381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F98B3-FAB9-8843-BC31-625B4E63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How do we compute deviations from Hardy-Weinberg Equilibrium?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3D1A-FF90-4D49-92E9-3930336D6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With a Chi-square test!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6EA4F-9821-C74A-818B-D72655F18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2940050"/>
            <a:ext cx="5068888" cy="154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97D35-D9F4-3D49-86CA-52F9E4E5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75" y="2539206"/>
            <a:ext cx="7225061" cy="3494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8EEFB7-D92D-C745-B66E-97B750D3A1AC}"/>
              </a:ext>
            </a:extLst>
          </p:cNvPr>
          <p:cNvSpPr/>
          <p:nvPr/>
        </p:nvSpPr>
        <p:spPr>
          <a:xfrm>
            <a:off x="247650" y="6137057"/>
            <a:ext cx="1021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-apple-system"/>
              </a:rPr>
              <a:t>Y</a:t>
            </a:r>
            <a:r>
              <a:rPr lang="en-GB" b="0" i="0" dirty="0">
                <a:effectLst/>
                <a:latin typeface="-apple-system"/>
              </a:rPr>
              <a:t>ou can reject the null hypothesis (alleles are in HWE) if the static for the test is greater than the critical value.</a:t>
            </a:r>
            <a:endParaRPr lang="en-DK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7F3178-3A15-BF47-A6E9-B07E73416AF6}"/>
              </a:ext>
            </a:extLst>
          </p:cNvPr>
          <p:cNvCxnSpPr/>
          <p:nvPr/>
        </p:nvCxnSpPr>
        <p:spPr>
          <a:xfrm>
            <a:off x="9844088" y="3857625"/>
            <a:ext cx="0" cy="857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F7E206-8D73-634D-BAB0-C00E0873B5C8}"/>
              </a:ext>
            </a:extLst>
          </p:cNvPr>
          <p:cNvSpPr txBox="1"/>
          <p:nvPr/>
        </p:nvSpPr>
        <p:spPr>
          <a:xfrm>
            <a:off x="9215438" y="3214688"/>
            <a:ext cx="13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Critical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A778D-EBC8-EF41-81CA-E22A4759C092}"/>
              </a:ext>
            </a:extLst>
          </p:cNvPr>
          <p:cNvSpPr txBox="1"/>
          <p:nvPr/>
        </p:nvSpPr>
        <p:spPr>
          <a:xfrm>
            <a:off x="7370645" y="1992869"/>
            <a:ext cx="237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Chi-square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1494B-6BC3-D947-8A98-70A4985194BB}"/>
              </a:ext>
            </a:extLst>
          </p:cNvPr>
          <p:cNvSpPr txBox="1"/>
          <p:nvPr/>
        </p:nvSpPr>
        <p:spPr>
          <a:xfrm>
            <a:off x="296772" y="4555965"/>
            <a:ext cx="41022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we sample 100 individuals and observe:</a:t>
            </a:r>
          </a:p>
          <a:p>
            <a:r>
              <a:rPr lang="en-GB" dirty="0"/>
              <a:t>• 50 AA genotypes,</a:t>
            </a:r>
          </a:p>
          <a:p>
            <a:r>
              <a:rPr lang="en-GB" dirty="0"/>
              <a:t>• 30 Aa individuals</a:t>
            </a:r>
          </a:p>
          <a:p>
            <a:r>
              <a:rPr lang="en-GB" dirty="0"/>
              <a:t>• 20 aa individuals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9516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FEE2-D75F-1445-AE3E-969F20C6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Linkage disequilibrium (LD)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C124-A475-B041-9826-9B89A662D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• Definition:</a:t>
            </a:r>
          </a:p>
          <a:p>
            <a:pPr marL="0" indent="0">
              <a:buNone/>
            </a:pPr>
            <a:r>
              <a:rPr lang="en-GB" dirty="0"/>
              <a:t>Is the correlation between genotypes of nearby markers</a:t>
            </a:r>
          </a:p>
          <a:p>
            <a:pPr marL="0" indent="0">
              <a:buNone/>
            </a:pPr>
            <a:r>
              <a:rPr lang="en-GB" dirty="0"/>
              <a:t>• Given two variants </a:t>
            </a:r>
            <a:r>
              <a:rPr lang="en-GB" b="1" dirty="0"/>
              <a:t>A/a</a:t>
            </a:r>
            <a:r>
              <a:rPr lang="en-GB" dirty="0"/>
              <a:t> and </a:t>
            </a:r>
            <a:r>
              <a:rPr lang="en-GB" b="1" dirty="0"/>
              <a:t>B/b </a:t>
            </a:r>
            <a:r>
              <a:rPr lang="en-GB" dirty="0"/>
              <a:t>there are four different haplotypes: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• LD means that:</a:t>
            </a:r>
          </a:p>
          <a:p>
            <a:r>
              <a:rPr lang="en-GB" dirty="0"/>
              <a:t>f(A-B) ≠ f(A) X f(B)</a:t>
            </a:r>
          </a:p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9D40D-A5F7-0D4E-9ABE-A6C405A5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37" y="3003550"/>
            <a:ext cx="41656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7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F1AD-6987-D145-8042-A4CC4C33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Assignment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E2000-C696-7B4D-9D30-A0D3BF4FB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dirty="0"/>
              <a:t>All assignments will be posted on this github page:</a:t>
            </a:r>
          </a:p>
          <a:p>
            <a:r>
              <a:rPr lang="en-GB" dirty="0">
                <a:hlinkClick r:id="rId2"/>
              </a:rPr>
              <a:t>https://github.com/izabelcavassim/Analyses_of_genome_data</a:t>
            </a:r>
            <a:endParaRPr lang="en-GB" dirty="0"/>
          </a:p>
          <a:p>
            <a:r>
              <a:rPr lang="en-GB" dirty="0"/>
              <a:t>Under the “Assignments” folder</a:t>
            </a:r>
          </a:p>
          <a:p>
            <a:r>
              <a:rPr lang="en-GB" dirty="0"/>
              <a:t>Students are required to send an e-mail to me with their assignments:</a:t>
            </a:r>
          </a:p>
          <a:p>
            <a:r>
              <a:rPr lang="en-GB" dirty="0">
                <a:hlinkClick r:id="rId3"/>
              </a:rPr>
              <a:t>izabelcavassim@gmail.com</a:t>
            </a:r>
            <a:r>
              <a:rPr lang="en-GB" dirty="0"/>
              <a:t>,</a:t>
            </a:r>
            <a:r>
              <a:rPr lang="en-GB" dirty="0">
                <a:solidFill>
                  <a:srgbClr val="FF0000"/>
                </a:solidFill>
              </a:rPr>
              <a:t> no later than the end of the week (Friday 12/03/2021)</a:t>
            </a:r>
          </a:p>
          <a:p>
            <a:r>
              <a:rPr lang="en-GB" dirty="0"/>
              <a:t>If you have any questions, doubts, trouble with any of the analyses please do not hesitate to contact me!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2BDD7-8216-3144-81DD-DAA795BC4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4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11B9-09B8-ED47-8390-8B8F999F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Why do we care about LD when doing GWAS?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1A71-4CFD-1045-912E-E3A28C9DE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LD can be informative: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6F811-03BF-E946-96C4-D667C30F8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9" y="1485106"/>
            <a:ext cx="676156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26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83ECC-5F05-4240-9F9E-9E461EE09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LD can also lead to redundant information</a:t>
            </a:r>
          </a:p>
          <a:p>
            <a:endParaRPr lang="en-DK" dirty="0"/>
          </a:p>
          <a:p>
            <a:r>
              <a:rPr lang="en-DK" dirty="0"/>
              <a:t>If two SNPs are non-independent (eg. </a:t>
            </a:r>
            <a:r>
              <a:rPr lang="en-GB" dirty="0"/>
              <a:t>a</a:t>
            </a:r>
            <a:r>
              <a:rPr lang="en-DK" dirty="0"/>
              <a:t>re in LD), they would contribute twice for the same GWAS. </a:t>
            </a:r>
          </a:p>
          <a:p>
            <a:r>
              <a:rPr lang="en-DK" dirty="0"/>
              <a:t>GWAS works best when using independent SNPs</a:t>
            </a:r>
          </a:p>
          <a:p>
            <a:r>
              <a:rPr lang="en-DK" dirty="0"/>
              <a:t>Therefore, we need to ”LD prune” the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B161E3-766F-ED4C-94FB-57D6E88FE2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/>
              <a:t>Why do we care about LD when doing GWAS?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84489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06F3-F7C8-A143-98BA-74CA5767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Practical exercise (Assignment 1 - 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C1A5-E462-754C-873D-E67418554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K" dirty="0"/>
              <a:t>We will be following the tutorial for Quality Control of genomic data by Anderson et al 2010: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pPr marL="0" indent="0">
              <a:buNone/>
            </a:pPr>
            <a:endParaRPr lang="en-DK" dirty="0"/>
          </a:p>
          <a:p>
            <a:r>
              <a:rPr lang="en-DK" dirty="0"/>
              <a:t>To find the assignment go to: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F7A18-9B0A-3643-AC4E-F01B65602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3350"/>
            <a:ext cx="8863314" cy="290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E06EA-8AB8-9D42-AACA-1C6D28AE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6FA298-4906-7B4D-B034-DAB58C3E42B6}"/>
              </a:ext>
            </a:extLst>
          </p:cNvPr>
          <p:cNvSpPr/>
          <p:nvPr/>
        </p:nvSpPr>
        <p:spPr>
          <a:xfrm>
            <a:off x="838199" y="6128445"/>
            <a:ext cx="9191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K" dirty="0">
                <a:hlinkClick r:id="rId4"/>
              </a:rPr>
              <a:t>https://github.com/izabelcavassim/Analyses_of_genome_data/tree/main/Assignments</a:t>
            </a: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1039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AEA152-DC00-764B-B801-85E51A72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Practical exercise (Assignment 1 - 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C413-534E-3946-AB80-36F6F2042CC8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DK" dirty="0"/>
              <a:t>To get started we need to:</a:t>
            </a:r>
          </a:p>
          <a:p>
            <a:r>
              <a:rPr lang="en-DK" dirty="0"/>
              <a:t>Access the Hoffman cluster</a:t>
            </a:r>
          </a:p>
          <a:p>
            <a:r>
              <a:rPr lang="en-DK" dirty="0"/>
              <a:t>Install Plink on the cluster</a:t>
            </a:r>
          </a:p>
          <a:p>
            <a:r>
              <a:rPr lang="en-DK" dirty="0"/>
              <a:t>Install R and R studio on your machine</a:t>
            </a:r>
          </a:p>
          <a:p>
            <a:r>
              <a:rPr lang="en-DK" dirty="0"/>
              <a:t>Download the R markdown version of the assignment here:</a:t>
            </a:r>
          </a:p>
          <a:p>
            <a:r>
              <a:rPr lang="en-DK" dirty="0"/>
              <a:t>Read the paper while doing the exercise</a:t>
            </a:r>
          </a:p>
          <a:p>
            <a:r>
              <a:rPr lang="en-DK" dirty="0"/>
              <a:t>For this exercise we will not work with the VCF format but the PLINK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63970-BBDA-FC4B-9570-667F5CBB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50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416C-6734-8B48-ABB9-92B31BC8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5102"/>
            <a:ext cx="10515600" cy="1325563"/>
          </a:xfrm>
        </p:spPr>
        <p:txBody>
          <a:bodyPr/>
          <a:lstStyle/>
          <a:p>
            <a:r>
              <a:rPr lang="en-DK" dirty="0"/>
              <a:t>PLINK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E61F7-D34B-3746-BF46-0E893341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823"/>
            <a:ext cx="12192000" cy="646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C086E-91C1-144D-999D-85EE7A9D3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5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DDB3-D282-A944-9026-386CE255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6375"/>
            <a:ext cx="10515600" cy="1325563"/>
          </a:xfrm>
        </p:spPr>
        <p:txBody>
          <a:bodyPr/>
          <a:lstStyle/>
          <a:p>
            <a:r>
              <a:rPr lang="en-DK" dirty="0"/>
              <a:t>Some terms: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B0B7F-2FEF-6C4B-A038-21A5DF69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068" y="0"/>
            <a:ext cx="7974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99205-043A-F647-9CF0-15799F91EDCE}"/>
              </a:ext>
            </a:extLst>
          </p:cNvPr>
          <p:cNvSpPr txBox="1"/>
          <p:nvPr/>
        </p:nvSpPr>
        <p:spPr>
          <a:xfrm>
            <a:off x="796842" y="6488668"/>
            <a:ext cx="218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Anderson et al., 2014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801DF-B629-FA45-AA45-0DA92F153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7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4F38-CCC4-C445-9C02-56AAA0FB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-50801"/>
            <a:ext cx="10515600" cy="1325563"/>
          </a:xfrm>
        </p:spPr>
        <p:txBody>
          <a:bodyPr>
            <a:normAutofit/>
          </a:bodyPr>
          <a:lstStyle/>
          <a:p>
            <a:r>
              <a:rPr lang="en-DK" b="1" dirty="0"/>
              <a:t>Thank you guys!! See you tomorrow</a:t>
            </a:r>
          </a:p>
        </p:txBody>
      </p:sp>
      <p:pic>
        <p:nvPicPr>
          <p:cNvPr id="3074" name="Picture 2" descr="assignment finished Yes - fist pump baby | Meme Generator">
            <a:extLst>
              <a:ext uri="{FF2B5EF4-FFF2-40B4-BE49-F238E27FC236}">
                <a16:creationId xmlns:a16="http://schemas.microsoft.com/office/drawing/2014/main" id="{2FE02A77-7321-B049-BEF6-FC3701A5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62" y="1988255"/>
            <a:ext cx="6192838" cy="406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 just finished my assignment look at all these tabs I can close - Sound Of  Music Lady | Meme Generator">
            <a:extLst>
              <a:ext uri="{FF2B5EF4-FFF2-40B4-BE49-F238E27FC236}">
                <a16:creationId xmlns:a16="http://schemas.microsoft.com/office/drawing/2014/main" id="{0CAF21EE-173C-FD47-A350-A2B4B0B87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274762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2E7DC-DAEB-A94C-9345-D38338CB1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6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EB7F-E0E0-3747-B08E-7B1166C3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CB108-845A-A346-82A9-B066C0443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329113" cy="4351338"/>
          </a:xfrm>
        </p:spPr>
        <p:txBody>
          <a:bodyPr/>
          <a:lstStyle/>
          <a:p>
            <a:r>
              <a:rPr lang="en-DK" dirty="0"/>
              <a:t>Your name (or nickname)</a:t>
            </a:r>
          </a:p>
          <a:p>
            <a:r>
              <a:rPr lang="en-DK" dirty="0"/>
              <a:t>Your Department</a:t>
            </a:r>
          </a:p>
          <a:p>
            <a:r>
              <a:rPr lang="en-DK" dirty="0"/>
              <a:t>What you want to learn in this workshop</a:t>
            </a:r>
          </a:p>
          <a:p>
            <a:r>
              <a:rPr lang="en-DK" dirty="0"/>
              <a:t>What you like doing in your free time</a:t>
            </a:r>
          </a:p>
          <a:p>
            <a:endParaRPr lang="en-DK" dirty="0"/>
          </a:p>
        </p:txBody>
      </p:sp>
      <p:pic>
        <p:nvPicPr>
          <p:cNvPr id="2050" name="Picture 2" descr="The Best Ice Breakers for Meetings and Training Classes">
            <a:extLst>
              <a:ext uri="{FF2B5EF4-FFF2-40B4-BE49-F238E27FC236}">
                <a16:creationId xmlns:a16="http://schemas.microsoft.com/office/drawing/2014/main" id="{33756189-97A8-D049-B8EB-8B9A95BD4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7"/>
          <a:stretch/>
        </p:blipFill>
        <p:spPr bwMode="auto">
          <a:xfrm>
            <a:off x="4536558" y="1"/>
            <a:ext cx="76554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68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6A35EE-6937-EF45-8889-1677D8AD4B1D}"/>
              </a:ext>
            </a:extLst>
          </p:cNvPr>
          <p:cNvSpPr/>
          <p:nvPr/>
        </p:nvSpPr>
        <p:spPr>
          <a:xfrm>
            <a:off x="474563" y="1458410"/>
            <a:ext cx="11076972" cy="47224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022BD-AA9D-E54E-A998-FA698599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0FA1-C117-A94C-AAE4-04A86A257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GB" dirty="0">
                <a:latin typeface="Helvetica" pitchFamily="2" charset="0"/>
              </a:rPr>
              <a:t>Background lecture (45 minutes)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What is a VCF?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What is QC, and why is it so important?</a:t>
            </a:r>
          </a:p>
          <a:p>
            <a:pPr fontAlgn="base"/>
            <a:r>
              <a:rPr lang="en-GB" dirty="0">
                <a:latin typeface="Helvetica" pitchFamily="2" charset="0"/>
              </a:rPr>
              <a:t>Break (15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Hands on exercise (1 hour)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VCF Data management (read, recode, reorder, merge, subset, compress data)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QC assessment</a:t>
            </a:r>
          </a:p>
          <a:p>
            <a:pPr fontAlgn="base"/>
            <a:r>
              <a:rPr lang="en-GB" dirty="0">
                <a:latin typeface="Helvetica" pitchFamily="2" charset="0"/>
              </a:rPr>
              <a:t>Break (15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Paper discussion on quality control assessment (30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Assignment explanation (15 minutes)</a:t>
            </a:r>
          </a:p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B4E28-4DE7-7E4E-9951-6DC949D6A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84FB-3E0F-FA4D-B63D-5E1FED09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F79565-EA7A-7A47-8688-EAD81732E188}"/>
              </a:ext>
            </a:extLst>
          </p:cNvPr>
          <p:cNvSpPr/>
          <p:nvPr/>
        </p:nvSpPr>
        <p:spPr>
          <a:xfrm>
            <a:off x="557514" y="1539433"/>
            <a:ext cx="11076972" cy="4722471"/>
          </a:xfrm>
          <a:prstGeom prst="roundRect">
            <a:avLst/>
          </a:prstGeom>
          <a:gradFill>
            <a:gsLst>
              <a:gs pos="24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Background lecture (45 minutes)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What is population structure?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What is linkage disequilibrium?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How does population structure and LD affect association mapping?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Break (15 minutes)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Hands on exercise (1 hour)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Population stratification detection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LD estimation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Break (15 minutes)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Paper discussion on genome wide association studies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Assignment explanation (15 minutes)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74827-F3EE-8040-87A1-D543186A4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6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BB45-E98A-0645-B332-9E6BA4FC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E901-E560-B14A-AEA5-4134BE8F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E94F1C-DAEA-4E41-8959-181A8404E5C6}"/>
              </a:ext>
            </a:extLst>
          </p:cNvPr>
          <p:cNvSpPr/>
          <p:nvPr/>
        </p:nvSpPr>
        <p:spPr>
          <a:xfrm>
            <a:off x="557514" y="1539433"/>
            <a:ext cx="11076972" cy="4722471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Peer review of previous assignment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Background lecture (45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association testing and GWAS?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 Manhattan plot and a Q-Q plot?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 copy number variant?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Break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Hands-on exercise (1 hour and 30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Basic association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GWAS accounting for population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CNV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Break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Assignment explanation (15 minutes)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AFEFA-CDC3-4E42-A054-B08E975B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8E80-D785-ED41-910A-6F09F50F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801" y="868362"/>
            <a:ext cx="7310437" cy="2387600"/>
          </a:xfrm>
        </p:spPr>
        <p:txBody>
          <a:bodyPr>
            <a:normAutofit fontScale="90000"/>
          </a:bodyPr>
          <a:lstStyle/>
          <a:p>
            <a:br>
              <a:rPr lang="en-DK" dirty="0"/>
            </a:br>
            <a:r>
              <a:rPr lang="en-DK" b="1" dirty="0"/>
              <a:t>Analyses of genome data</a:t>
            </a:r>
            <a:br>
              <a:rPr lang="en-DK" b="1" dirty="0"/>
            </a:br>
            <a:r>
              <a:rPr lang="en-DK" b="1" dirty="0"/>
              <a:t>Day 1</a:t>
            </a:r>
            <a:br>
              <a:rPr lang="en-DK" dirty="0"/>
            </a:br>
            <a:r>
              <a:rPr lang="en-DK" sz="2400" dirty="0"/>
              <a:t>Tuesday, 30 November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4633D-A9B7-A64B-BC3D-476A0CBED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3725" y="3602039"/>
            <a:ext cx="4252912" cy="1655762"/>
          </a:xfrm>
        </p:spPr>
        <p:txBody>
          <a:bodyPr/>
          <a:lstStyle/>
          <a:p>
            <a:r>
              <a:rPr lang="en-DK" b="1" dirty="0"/>
              <a:t>Maria Izabel Cavassim Alves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9AC47-91A9-8C48-8E7A-BF76018A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03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06156-771C-6F46-878E-4273480B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6" y="4953964"/>
            <a:ext cx="2795308" cy="1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7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C786-12D9-E74C-B54C-C0506B8B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Day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91EA8-90B3-7E46-8E0B-BA03F63A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86" y="838199"/>
            <a:ext cx="6838627" cy="4586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46D39-2881-5B40-8B71-8252BD4DDE67}"/>
              </a:ext>
            </a:extLst>
          </p:cNvPr>
          <p:cNvSpPr txBox="1"/>
          <p:nvPr/>
        </p:nvSpPr>
        <p:spPr>
          <a:xfrm>
            <a:off x="47988" y="1690688"/>
            <a:ext cx="42242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Analyses of genome data:</a:t>
            </a:r>
          </a:p>
          <a:p>
            <a:endParaRPr lang="en-DK" sz="2400" dirty="0"/>
          </a:p>
          <a:p>
            <a:r>
              <a:rPr lang="en-DK" sz="2400" dirty="0"/>
              <a:t>What is a VCF file?</a:t>
            </a:r>
          </a:p>
          <a:p>
            <a:r>
              <a:rPr lang="en-DK" sz="2400" dirty="0"/>
              <a:t>Why do we care about analyzing</a:t>
            </a:r>
          </a:p>
          <a:p>
            <a:r>
              <a:rPr lang="en-GB" sz="2400" dirty="0"/>
              <a:t>G</a:t>
            </a:r>
            <a:r>
              <a:rPr lang="en-DK" sz="2400" dirty="0"/>
              <a:t>enomes?</a:t>
            </a:r>
          </a:p>
          <a:p>
            <a:endParaRPr lang="en-DK" sz="2400" dirty="0"/>
          </a:p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4DAA8-0069-5D40-BC46-939F9CAF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1689</TotalTime>
  <Words>1256</Words>
  <Application>Microsoft Macintosh PowerPoint</Application>
  <PresentationFormat>Widescreen</PresentationFormat>
  <Paragraphs>168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Helvetica</vt:lpstr>
      <vt:lpstr>Times</vt:lpstr>
      <vt:lpstr>Office Theme</vt:lpstr>
      <vt:lpstr>Analyses of genome data</vt:lpstr>
      <vt:lpstr>Learning goals</vt:lpstr>
      <vt:lpstr>Assignment instructions</vt:lpstr>
      <vt:lpstr>Introductions</vt:lpstr>
      <vt:lpstr>Day 1</vt:lpstr>
      <vt:lpstr>Day 2</vt:lpstr>
      <vt:lpstr>Day 3</vt:lpstr>
      <vt:lpstr> Analyses of genome data Day 1 Tuesday, 30 November 2021</vt:lpstr>
      <vt:lpstr>Day 1</vt:lpstr>
      <vt:lpstr>Genome data beyond human sequences is growing!</vt:lpstr>
      <vt:lpstr>Sequencing is becoming cheaper and cheaper!</vt:lpstr>
      <vt:lpstr>How is the SNP data generated?</vt:lpstr>
      <vt:lpstr>PowerPoint Presentation</vt:lpstr>
      <vt:lpstr>Genome (Human)</vt:lpstr>
      <vt:lpstr>What can we do with a reference genome?</vt:lpstr>
      <vt:lpstr>What can we learn from SNPs? A lot!!</vt:lpstr>
      <vt:lpstr>Let’s make this question interactive!</vt:lpstr>
      <vt:lpstr>What can we learn from this SNPs? A lot!!</vt:lpstr>
      <vt:lpstr>What can we learn from SNPs? A lot!!</vt:lpstr>
      <vt:lpstr>What can we learn from SNPs? A lot!!</vt:lpstr>
      <vt:lpstr>What can we learn from this SNPs? A lot!!</vt:lpstr>
      <vt:lpstr>What are the first steps one needs to take once the SNP data is generated?</vt:lpstr>
      <vt:lpstr>Variant Call Format</vt:lpstr>
      <vt:lpstr>PowerPoint Presentation</vt:lpstr>
      <vt:lpstr>15 minutes break! </vt:lpstr>
      <vt:lpstr>Hardy-Weinberg Equilibrium </vt:lpstr>
      <vt:lpstr>Deviations from Hardy-Weinberg Equilibrium</vt:lpstr>
      <vt:lpstr>How do we compute deviations from Hardy-Weinberg Equilibrium? </vt:lpstr>
      <vt:lpstr>Linkage disequilibrium (LD)</vt:lpstr>
      <vt:lpstr>Why do we care about LD when doing GWAS?</vt:lpstr>
      <vt:lpstr>PowerPoint Presentation</vt:lpstr>
      <vt:lpstr>Practical exercise (Assignment 1 - QC)</vt:lpstr>
      <vt:lpstr>Practical exercise (Assignment 1 - QC)</vt:lpstr>
      <vt:lpstr>PLINK format</vt:lpstr>
      <vt:lpstr>Some terms:</vt:lpstr>
      <vt:lpstr>Thank you guys!! See you tomorrow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Analyses of genome data</dc:title>
  <dc:creator>Maria Izabel Cavassim Alves</dc:creator>
  <cp:lastModifiedBy>Maria Izabel Cavassim Alves</cp:lastModifiedBy>
  <cp:revision>79</cp:revision>
  <dcterms:created xsi:type="dcterms:W3CDTF">2021-11-24T22:05:45Z</dcterms:created>
  <dcterms:modified xsi:type="dcterms:W3CDTF">2021-11-30T15:25:58Z</dcterms:modified>
</cp:coreProperties>
</file>